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9" r:id="rId2"/>
    <p:sldMasterId id="2147483665" r:id="rId3"/>
    <p:sldMasterId id="2147483673" r:id="rId4"/>
  </p:sldMasterIdLst>
  <p:notesMasterIdLst>
    <p:notesMasterId r:id="rId60"/>
  </p:notesMasterIdLst>
  <p:sldIdLst>
    <p:sldId id="257" r:id="rId5"/>
    <p:sldId id="260" r:id="rId6"/>
    <p:sldId id="302" r:id="rId7"/>
    <p:sldId id="2134805729" r:id="rId8"/>
    <p:sldId id="2134805733" r:id="rId9"/>
    <p:sldId id="303" r:id="rId10"/>
    <p:sldId id="2076137155" r:id="rId11"/>
    <p:sldId id="2076137156" r:id="rId12"/>
    <p:sldId id="2076137157" r:id="rId13"/>
    <p:sldId id="2076137126" r:id="rId14"/>
    <p:sldId id="2076137138" r:id="rId15"/>
    <p:sldId id="2076137139" r:id="rId16"/>
    <p:sldId id="2076137141" r:id="rId17"/>
    <p:sldId id="2076137124" r:id="rId18"/>
    <p:sldId id="2076137142" r:id="rId19"/>
    <p:sldId id="2076137125" r:id="rId20"/>
    <p:sldId id="2076137129" r:id="rId21"/>
    <p:sldId id="2076137164" r:id="rId22"/>
    <p:sldId id="1488" r:id="rId23"/>
    <p:sldId id="1478" r:id="rId24"/>
    <p:sldId id="1482" r:id="rId25"/>
    <p:sldId id="1483" r:id="rId26"/>
    <p:sldId id="1945" r:id="rId27"/>
    <p:sldId id="2076137076" r:id="rId28"/>
    <p:sldId id="2076137078" r:id="rId29"/>
    <p:sldId id="2076137151" r:id="rId30"/>
    <p:sldId id="2076137079" r:id="rId31"/>
    <p:sldId id="2076137080" r:id="rId32"/>
    <p:sldId id="2076137081" r:id="rId33"/>
    <p:sldId id="2076137082" r:id="rId34"/>
    <p:sldId id="2076137083" r:id="rId35"/>
    <p:sldId id="2076137084" r:id="rId36"/>
    <p:sldId id="2076137085" r:id="rId37"/>
    <p:sldId id="2076137086" r:id="rId38"/>
    <p:sldId id="2076137087" r:id="rId39"/>
    <p:sldId id="2076137088" r:id="rId40"/>
    <p:sldId id="2076137089" r:id="rId41"/>
    <p:sldId id="2076137090" r:id="rId42"/>
    <p:sldId id="2076137091" r:id="rId43"/>
    <p:sldId id="2076137092" r:id="rId44"/>
    <p:sldId id="2076137093" r:id="rId45"/>
    <p:sldId id="2076137094" r:id="rId46"/>
    <p:sldId id="2076137095" r:id="rId47"/>
    <p:sldId id="2076137096" r:id="rId48"/>
    <p:sldId id="2076137097" r:id="rId49"/>
    <p:sldId id="5031" r:id="rId50"/>
    <p:sldId id="4926" r:id="rId51"/>
    <p:sldId id="5042" r:id="rId52"/>
    <p:sldId id="4928" r:id="rId53"/>
    <p:sldId id="5043" r:id="rId54"/>
    <p:sldId id="4929" r:id="rId55"/>
    <p:sldId id="4930" r:id="rId56"/>
    <p:sldId id="4931" r:id="rId57"/>
    <p:sldId id="4932" r:id="rId58"/>
    <p:sldId id="4956" r:id="rId5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23B0C84-3715-4825-B31F-D9CFC72C3F79}">
          <p14:sldIdLst>
            <p14:sldId id="257"/>
            <p14:sldId id="260"/>
            <p14:sldId id="302"/>
            <p14:sldId id="2134805729"/>
            <p14:sldId id="2134805733"/>
            <p14:sldId id="303"/>
          </p14:sldIdLst>
        </p14:section>
        <p14:section name="SOURCE CONTROL AND SRE" id="{82128640-D2B9-4BBD-B7AB-97C1533D000B}">
          <p14:sldIdLst>
            <p14:sldId id="2076137155"/>
            <p14:sldId id="2076137156"/>
            <p14:sldId id="2076137157"/>
            <p14:sldId id="2076137126"/>
            <p14:sldId id="2076137138"/>
            <p14:sldId id="2076137139"/>
            <p14:sldId id="2076137141"/>
            <p14:sldId id="2076137124"/>
            <p14:sldId id="2076137142"/>
            <p14:sldId id="2076137125"/>
            <p14:sldId id="2076137129"/>
          </p14:sldIdLst>
        </p14:section>
        <p14:section name="BUILD AUTOMATION" id="{0DB6C62C-7B64-4793-ABEF-84AE5F40E150}">
          <p14:sldIdLst/>
        </p14:section>
        <p14:section name="DEPENDENCY MGMT" id="{9304E246-3A09-4E0E-9356-E612A6C49EBF}">
          <p14:sldIdLst>
            <p14:sldId id="2076137164"/>
            <p14:sldId id="1488"/>
            <p14:sldId id="1478"/>
            <p14:sldId id="1482"/>
            <p14:sldId id="1483"/>
            <p14:sldId id="1945"/>
          </p14:sldIdLst>
        </p14:section>
        <p14:section name="AZ-400 EXAM STRATEGY" id="{5F8DF27E-A1BC-43EC-B8B6-91592F49A686}">
          <p14:sldIdLst>
            <p14:sldId id="2076137076"/>
            <p14:sldId id="2076137078"/>
            <p14:sldId id="2076137151"/>
            <p14:sldId id="2076137079"/>
            <p14:sldId id="2076137080"/>
            <p14:sldId id="2076137081"/>
            <p14:sldId id="2076137082"/>
            <p14:sldId id="2076137083"/>
            <p14:sldId id="2076137084"/>
            <p14:sldId id="2076137085"/>
            <p14:sldId id="2076137086"/>
            <p14:sldId id="2076137087"/>
            <p14:sldId id="2076137088"/>
            <p14:sldId id="2076137089"/>
            <p14:sldId id="2076137090"/>
            <p14:sldId id="2076137091"/>
            <p14:sldId id="2076137092"/>
            <p14:sldId id="2076137093"/>
            <p14:sldId id="2076137094"/>
            <p14:sldId id="2076137095"/>
            <p14:sldId id="2076137096"/>
            <p14:sldId id="2076137097"/>
            <p14:sldId id="5031"/>
            <p14:sldId id="4926"/>
            <p14:sldId id="5042"/>
            <p14:sldId id="4928"/>
            <p14:sldId id="5043"/>
            <p14:sldId id="4929"/>
            <p14:sldId id="4930"/>
            <p14:sldId id="4931"/>
            <p14:sldId id="4932"/>
            <p14:sldId id="49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4D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9795" autoAdjust="0"/>
    <p:restoredTop sz="95256" autoAdjust="0"/>
  </p:normalViewPr>
  <p:slideViewPr>
    <p:cSldViewPr snapToGrid="0" snapToObjects="1">
      <p:cViewPr varScale="1">
        <p:scale>
          <a:sx n="154" d="100"/>
          <a:sy n="154" d="100"/>
        </p:scale>
        <p:origin x="144" y="3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77DA4-1661-45EF-A9F3-8EC09FB0B812}" type="datetimeFigureOut">
              <a:rPr lang="en-US" smtClean="0"/>
              <a:t>Tue, 12/14/2021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FD80BB-7EA4-42A6-9C95-4ACF2E12C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10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Tue, 12/14/2021 7:12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994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Tue, 12/14/2021 7:12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131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Tue, 12/14/2021 7:12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642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Tue, 12/14/2021 7:12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97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Tue, 12/14/2021 7:12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284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9146B-24F9-441E-A368-DB3B5A84C1D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Tue, 12/14/2021 7:12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2851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9146B-24F9-441E-A368-DB3B5A84C1D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Tue, 12/14/2021 7:12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5688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Tue, 12/14/2021 7:12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2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Tue, 12/14/2021 7:12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688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Tue, 12/14/2021 7:12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637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Tue, 12/14/2021 7:12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383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Tue, 12/14/2021 7:12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968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Tue, 12/14/2021 7:12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261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Tue, 12/14/2021 7:12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83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20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2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99891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3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938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8860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15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1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63845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789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8040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68580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0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059F-BD0F-4211-86F6-E960C3EC18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08019" y="2923863"/>
            <a:ext cx="1699022" cy="177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78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64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 err="1">
              <a:ln>
                <a:noFill/>
              </a:ln>
              <a:solidFill>
                <a:srgbClr val="00240D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3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699469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41222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791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" y="0"/>
            <a:ext cx="5243501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34" y="805815"/>
            <a:ext cx="4622916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Tue, 12/14/2021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 descr="Laptop">
            <a:extLst>
              <a:ext uri="{FF2B5EF4-FFF2-40B4-BE49-F238E27FC236}">
                <a16:creationId xmlns:a16="http://schemas.microsoft.com/office/drawing/2014/main" id="{B197BBDE-161D-4673-976E-48A4741BF9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8987" y="1328233"/>
            <a:ext cx="2470690" cy="24706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BE623-E7DC-418F-90E0-B97A24BEA1A1}"/>
              </a:ext>
            </a:extLst>
          </p:cNvPr>
          <p:cNvSpPr txBox="1"/>
          <p:nvPr userDrawn="1"/>
        </p:nvSpPr>
        <p:spPr>
          <a:xfrm>
            <a:off x="6818235" y="2069864"/>
            <a:ext cx="1212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D64AE"/>
                </a:solidFill>
              </a:rPr>
              <a:t>HANDS</a:t>
            </a:r>
          </a:p>
          <a:p>
            <a:pPr algn="ctr"/>
            <a:r>
              <a:rPr lang="en-US" sz="2400" dirty="0">
                <a:solidFill>
                  <a:srgbClr val="0D64AE"/>
                </a:solidFill>
              </a:rPr>
              <a:t>ON</a:t>
            </a:r>
            <a:endParaRPr lang="en-US" sz="1350" dirty="0">
              <a:solidFill>
                <a:srgbClr val="0D64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25171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Tue, 12/14/2021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CF7AD3-B775-4527-BDEB-B29A9D35D8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48" y="2664619"/>
            <a:ext cx="1814302" cy="189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1768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279" y="1735790"/>
            <a:ext cx="2400300" cy="460057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Tue, 12/14/2021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Graphic 11" descr="Chat">
            <a:extLst>
              <a:ext uri="{FF2B5EF4-FFF2-40B4-BE49-F238E27FC236}">
                <a16:creationId xmlns:a16="http://schemas.microsoft.com/office/drawing/2014/main" id="{B8821E57-C7BE-4AD5-A18D-A44C0FA07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280" y="140536"/>
            <a:ext cx="1684747" cy="16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0664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6FDB-8DF0-418F-8936-23A5898E2C5D}" type="datetimeFigureOut">
              <a:rPr lang="en-US" smtClean="0"/>
              <a:t>Tue, 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8359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279" y="1735790"/>
            <a:ext cx="2400300" cy="460057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Tue, 12/14/2021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Graphic 11" descr="Chat">
            <a:extLst>
              <a:ext uri="{FF2B5EF4-FFF2-40B4-BE49-F238E27FC236}">
                <a16:creationId xmlns:a16="http://schemas.microsoft.com/office/drawing/2014/main" id="{B8821E57-C7BE-4AD5-A18D-A44C0FA07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280" y="140536"/>
            <a:ext cx="1684747" cy="16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03444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" y="0"/>
            <a:ext cx="5243501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34" y="805815"/>
            <a:ext cx="4622916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Tue, 12/14/2021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 descr="Laptop">
            <a:extLst>
              <a:ext uri="{FF2B5EF4-FFF2-40B4-BE49-F238E27FC236}">
                <a16:creationId xmlns:a16="http://schemas.microsoft.com/office/drawing/2014/main" id="{B197BBDE-161D-4673-976E-48A4741BF9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8987" y="1328233"/>
            <a:ext cx="2470690" cy="24706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BE623-E7DC-418F-90E0-B97A24BEA1A1}"/>
              </a:ext>
            </a:extLst>
          </p:cNvPr>
          <p:cNvSpPr txBox="1"/>
          <p:nvPr userDrawn="1"/>
        </p:nvSpPr>
        <p:spPr>
          <a:xfrm>
            <a:off x="6818235" y="2069864"/>
            <a:ext cx="1212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D64AE"/>
                </a:solidFill>
              </a:rPr>
              <a:t>HANDS</a:t>
            </a:r>
          </a:p>
          <a:p>
            <a:pPr algn="ctr"/>
            <a:r>
              <a:rPr lang="en-US" sz="2400" dirty="0">
                <a:solidFill>
                  <a:srgbClr val="0D64AE"/>
                </a:solidFill>
              </a:rPr>
              <a:t>ON</a:t>
            </a:r>
            <a:endParaRPr lang="en-US" sz="1350" dirty="0">
              <a:solidFill>
                <a:srgbClr val="0D64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15734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7200" y="1123950"/>
            <a:ext cx="8229600" cy="867930"/>
          </a:xfrm>
        </p:spPr>
        <p:txBody>
          <a:bodyPr/>
          <a:lstStyle>
            <a:lvl1pPr>
              <a:defRPr sz="2400"/>
            </a:lvl1pPr>
            <a:lvl2pPr marL="685783" indent="-274313">
              <a:buFont typeface="Wingdings" charset="2"/>
              <a:buChar char="§"/>
              <a:defRPr/>
            </a:lvl2pPr>
            <a:lvl3pPr marL="914378" indent="-182876">
              <a:buFont typeface="Wingdings" charset="2"/>
              <a:buChar char="§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98196776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68580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0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059F-BD0F-4211-86F6-E960C3EC18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08019" y="2923863"/>
            <a:ext cx="1699022" cy="177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67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2974844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4C9F5B-0861-4958-8E5E-EBE62DA2D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3A62F-680B-4A35-98D0-365BE5368FE3}" type="datetimeFigureOut">
              <a:rPr lang="en-US" smtClean="0"/>
              <a:t>Tue, 12/14/2021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D653B1-F4C5-46E3-BD7E-919956F3A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FC8B0-9294-4FAA-909C-A1D789534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DD8FD-015D-4648-8F85-DA5F2F406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24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3983" y="465321"/>
            <a:ext cx="8507865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2353"/>
              </a:lnSpc>
              <a:defRPr sz="2059" strike="noStrike"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6943858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Tue, 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  <p:sldLayoutId id="2147483695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959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94" r:id="rId6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671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792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90" r:id="rId14"/>
    <p:sldLayoutId id="2147483693" r:id="rId15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5" Type="http://schemas.openxmlformats.org/officeDocument/2006/relationships/image" Target="../media/image38.emf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56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58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2.png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0130" y="37185"/>
            <a:ext cx="5894888" cy="1616093"/>
          </a:xfrm>
        </p:spPr>
        <p:txBody>
          <a:bodyPr/>
          <a:lstStyle/>
          <a:p>
            <a:r>
              <a:rPr lang="en-US" sz="2600" dirty="0">
                <a:solidFill>
                  <a:schemeClr val="bg1"/>
                </a:solidFill>
              </a:rPr>
              <a:t>Exam AZ-400: Microsoft DevOps</a:t>
            </a:r>
            <a:br>
              <a:rPr lang="en-US" sz="2600" dirty="0">
                <a:solidFill>
                  <a:schemeClr val="bg1"/>
                </a:solidFill>
              </a:rPr>
            </a:br>
            <a:r>
              <a:rPr lang="en-US" sz="2600" dirty="0">
                <a:solidFill>
                  <a:schemeClr val="bg1"/>
                </a:solidFill>
              </a:rPr>
              <a:t>Solutions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570100" y="3777274"/>
            <a:ext cx="3473302" cy="1314450"/>
          </a:xfrm>
        </p:spPr>
        <p:txBody>
          <a:bodyPr/>
          <a:lstStyle/>
          <a:p>
            <a:r>
              <a:rPr lang="en-US" sz="2400" dirty="0"/>
              <a:t>          Tim Warner</a:t>
            </a:r>
            <a:br>
              <a:rPr lang="en-US" sz="2400" dirty="0"/>
            </a:br>
            <a:r>
              <a:rPr lang="en-US" sz="2400" dirty="0"/>
              <a:t>@TechTrainerTim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7CA9CA-C2B9-4FD5-B5A3-044475DCD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624" y="1278467"/>
            <a:ext cx="3056351" cy="305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Development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68C322-16B0-4EE6-9073-7236CFDB6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72" y="1131951"/>
            <a:ext cx="7885255" cy="287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57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764A5-3E68-4AF6-9EDD-CC10D090A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Single-Stage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487A9-D905-48B5-AF72-B55654C3C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9A742D7-E70D-4434-9434-6B2B7D0B7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952" y="585788"/>
            <a:ext cx="3306947" cy="444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53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764A5-3E68-4AF6-9EDD-CC10D090A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Multi-Stage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1C220-7FA3-4FFD-B334-E3DFA714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F7137C-97D2-4304-84FD-89562472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43" y="799442"/>
            <a:ext cx="7795784" cy="367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09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Helm, ACR, and AKS</a:t>
            </a:r>
          </a:p>
        </p:txBody>
      </p:sp>
      <p:pic>
        <p:nvPicPr>
          <p:cNvPr id="2050" name="Picture 2" descr="DevOps workflow with containers">
            <a:extLst>
              <a:ext uri="{FF2B5EF4-FFF2-40B4-BE49-F238E27FC236}">
                <a16:creationId xmlns:a16="http://schemas.microsoft.com/office/drawing/2014/main" id="{6C81AE24-9D33-473F-9D6A-1856A7C63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856" y="671966"/>
            <a:ext cx="5602288" cy="422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340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Identity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609DD-CAB2-45D2-AD6D-2EF48166C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618623"/>
            <a:ext cx="6757516" cy="416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05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Security Validation</a:t>
            </a:r>
          </a:p>
        </p:txBody>
      </p:sp>
      <p:pic>
        <p:nvPicPr>
          <p:cNvPr id="1026" name="Picture 2" descr="Diagram showing the CI/CD feedback loop.">
            <a:extLst>
              <a:ext uri="{FF2B5EF4-FFF2-40B4-BE49-F238E27FC236}">
                <a16:creationId xmlns:a16="http://schemas.microsoft.com/office/drawing/2014/main" id="{4766A1A9-1DA0-42AA-8885-B23282296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709612"/>
            <a:ext cx="7665068" cy="428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381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Automation DSC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B0461F-DF79-4D44-A39D-F347CAE2B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180" y="814388"/>
            <a:ext cx="7670000" cy="4011612"/>
          </a:xfrm>
        </p:spPr>
      </p:pic>
    </p:spTree>
    <p:extLst>
      <p:ext uri="{BB962C8B-B14F-4D97-AF65-F5344CB8AC3E}">
        <p14:creationId xmlns:p14="http://schemas.microsoft.com/office/powerpoint/2010/main" val="2487173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3074" name="Picture 2" descr="Diagram that shows the relationship of management hierarchy levels">
            <a:extLst>
              <a:ext uri="{FF2B5EF4-FFF2-40B4-BE49-F238E27FC236}">
                <a16:creationId xmlns:a16="http://schemas.microsoft.com/office/drawing/2014/main" id="{16DF3AB9-70B4-4B1D-B0BF-EC28FB8CC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194" y="717550"/>
            <a:ext cx="6297612" cy="408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705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Dependency Management with Azure Artifacts</a:t>
            </a:r>
          </a:p>
        </p:txBody>
      </p:sp>
    </p:spTree>
    <p:extLst>
      <p:ext uri="{BB962C8B-B14F-4D97-AF65-F5344CB8AC3E}">
        <p14:creationId xmlns:p14="http://schemas.microsoft.com/office/powerpoint/2010/main" val="1330183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027D1-60E1-4633-B6F3-E6A0E7B5C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1"/>
            <a:ext cx="8479852" cy="31681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/>
                <a:cs typeface="Segoe UI"/>
              </a:rPr>
              <a:t>Elements of a Dependency Management Strategy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B4CEF6-952F-4A4F-B353-1678BDECB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" y="1370549"/>
            <a:ext cx="9142413" cy="142531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7B4AF6E6-5604-4C3D-941A-2CA38325DD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483148" y="1525422"/>
            <a:ext cx="2316764" cy="231676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765">
                <a:solidFill>
                  <a:schemeClr val="tx1"/>
                </a:solidFill>
                <a:latin typeface="+mj-lt"/>
              </a:rPr>
              <a:t>Standardization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D226B61-2B8D-4D19-A864-C35A820E7CE2}"/>
              </a:ext>
            </a:extLst>
          </p:cNvPr>
          <p:cNvSpPr/>
          <p:nvPr/>
        </p:nvSpPr>
        <p:spPr bwMode="auto">
          <a:xfrm>
            <a:off x="3416609" y="1525422"/>
            <a:ext cx="2316764" cy="231676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765">
                <a:solidFill>
                  <a:schemeClr val="tx1"/>
                </a:solidFill>
                <a:latin typeface="+mj-lt"/>
              </a:rPr>
              <a:t>Package formats and sources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BB28F23-9154-4020-8393-B9FDCE5463AD}"/>
              </a:ext>
            </a:extLst>
          </p:cNvPr>
          <p:cNvSpPr/>
          <p:nvPr/>
        </p:nvSpPr>
        <p:spPr bwMode="auto">
          <a:xfrm>
            <a:off x="6350071" y="1525422"/>
            <a:ext cx="2316764" cy="231676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765">
                <a:solidFill>
                  <a:schemeClr val="tx1"/>
                </a:solidFill>
                <a:latin typeface="+mj-lt"/>
              </a:rPr>
              <a:t>Versioning</a:t>
            </a:r>
          </a:p>
        </p:txBody>
      </p:sp>
    </p:spTree>
    <p:extLst>
      <p:ext uri="{BB962C8B-B14F-4D97-AF65-F5344CB8AC3E}">
        <p14:creationId xmlns:p14="http://schemas.microsoft.com/office/powerpoint/2010/main" val="207766243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Sweep up yesterday's shavings</a:t>
            </a:r>
          </a:p>
          <a:p>
            <a:pPr lvl="1"/>
            <a:r>
              <a:rPr lang="en-US" dirty="0"/>
              <a:t>Author your own </a:t>
            </a:r>
            <a:r>
              <a:rPr lang="en-US" dirty="0" err="1"/>
              <a:t>AzDo</a:t>
            </a:r>
            <a:r>
              <a:rPr lang="en-US" dirty="0"/>
              <a:t> extensions</a:t>
            </a:r>
          </a:p>
          <a:p>
            <a:pPr lvl="1"/>
            <a:r>
              <a:rPr lang="en-US" dirty="0"/>
              <a:t>Integrate Azure Arc with Azure Pipelines</a:t>
            </a:r>
          </a:p>
          <a:p>
            <a:pPr lvl="1"/>
            <a:r>
              <a:rPr lang="en-US" dirty="0"/>
              <a:t>Lock down pipelines (code-signing tasks)</a:t>
            </a:r>
          </a:p>
          <a:p>
            <a:r>
              <a:rPr lang="en-US" dirty="0"/>
              <a:t>Containers &amp; Azure Pipelines</a:t>
            </a:r>
          </a:p>
          <a:p>
            <a:r>
              <a:rPr lang="en-US" dirty="0"/>
              <a:t>Azure Infrastructure</a:t>
            </a:r>
          </a:p>
          <a:p>
            <a:r>
              <a:rPr lang="en-US" dirty="0"/>
              <a:t>Artifacts &amp; Test Plans</a:t>
            </a:r>
          </a:p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B4A32-B680-4513-9534-4819BCB67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1688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Segoe UI"/>
                <a:cs typeface="Segoe UI"/>
              </a:rPr>
              <a:t>Identifying Dependencies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1EF5F1-4861-4E71-8288-453100F1801B}"/>
              </a:ext>
            </a:extLst>
          </p:cNvPr>
          <p:cNvSpPr/>
          <p:nvPr/>
        </p:nvSpPr>
        <p:spPr>
          <a:xfrm>
            <a:off x="313984" y="1619300"/>
            <a:ext cx="4138283" cy="22715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pPr lvl="0"/>
            <a:r>
              <a:rPr lang="en-US" sz="1765" dirty="0">
                <a:solidFill>
                  <a:schemeClr val="tx1"/>
                </a:solidFill>
                <a:latin typeface="+mj-lt"/>
              </a:rPr>
              <a:t>Find components and source code that can have independent:</a:t>
            </a: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Deployment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Release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Versioning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E18995-07BC-4BA0-BF83-68A704CDC789}"/>
              </a:ext>
            </a:extLst>
          </p:cNvPr>
          <p:cNvSpPr/>
          <p:nvPr/>
        </p:nvSpPr>
        <p:spPr>
          <a:xfrm>
            <a:off x="4582026" y="1619300"/>
            <a:ext cx="4247993" cy="22715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Things to consider:</a:t>
            </a: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Change frequency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Changes should be unrelated to other parts</a:t>
            </a:r>
            <a:br>
              <a:rPr lang="en-US" sz="1471" dirty="0"/>
            </a:br>
            <a:r>
              <a:rPr lang="en-US" sz="1471" dirty="0">
                <a:solidFill>
                  <a:schemeClr val="tx1"/>
                </a:solidFill>
              </a:rPr>
              <a:t>of system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Can package exist by itself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Package should add value for others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69917135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F3F92-24DD-49C7-9473-775F2874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Packages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23A57E-1E39-45A2-993B-6B9CE0D4ACE4}"/>
              </a:ext>
            </a:extLst>
          </p:cNvPr>
          <p:cNvSpPr/>
          <p:nvPr/>
        </p:nvSpPr>
        <p:spPr bwMode="auto">
          <a:xfrm>
            <a:off x="313983" y="1917472"/>
            <a:ext cx="2745301" cy="1339328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Microsoft platform and .NET artifacts</a:t>
            </a:r>
          </a:p>
        </p:txBody>
      </p:sp>
      <p:pic>
        <p:nvPicPr>
          <p:cNvPr id="1028" name="Picture 4" descr="Logo of NuGet">
            <a:extLst>
              <a:ext uri="{FF2B5EF4-FFF2-40B4-BE49-F238E27FC236}">
                <a16:creationId xmlns:a16="http://schemas.microsoft.com/office/drawing/2014/main" id="{2CBAF2FC-8354-4E6E-918F-C8B64A893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01" y="2013447"/>
            <a:ext cx="1744256" cy="63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934A6F8-63A3-4FB1-BA36-F511DD5BF63F}"/>
              </a:ext>
            </a:extLst>
          </p:cNvPr>
          <p:cNvSpPr/>
          <p:nvPr/>
        </p:nvSpPr>
        <p:spPr bwMode="auto">
          <a:xfrm>
            <a:off x="3199350" y="1917472"/>
            <a:ext cx="2745301" cy="1328401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Node.js modules</a:t>
            </a:r>
          </a:p>
        </p:txBody>
      </p:sp>
      <p:pic>
        <p:nvPicPr>
          <p:cNvPr id="6" name="Picture 4" descr="Logo of npm">
            <a:extLst>
              <a:ext uri="{FF2B5EF4-FFF2-40B4-BE49-F238E27FC236}">
                <a16:creationId xmlns:a16="http://schemas.microsoft.com/office/drawing/2014/main" id="{AE19EA35-C557-43D2-92A2-F5B619FB0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139" y="2219606"/>
            <a:ext cx="1384414" cy="538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BE1176D-E68F-4651-B4B6-56FB61663495}"/>
              </a:ext>
            </a:extLst>
          </p:cNvPr>
          <p:cNvSpPr/>
          <p:nvPr/>
        </p:nvSpPr>
        <p:spPr bwMode="auto">
          <a:xfrm>
            <a:off x="6084718" y="1917472"/>
            <a:ext cx="2745301" cy="1313248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Python scripts</a:t>
            </a:r>
          </a:p>
        </p:txBody>
      </p:sp>
      <p:pic>
        <p:nvPicPr>
          <p:cNvPr id="2050" name="Picture 2" descr="Logo of python">
            <a:extLst>
              <a:ext uri="{FF2B5EF4-FFF2-40B4-BE49-F238E27FC236}">
                <a16:creationId xmlns:a16="http://schemas.microsoft.com/office/drawing/2014/main" id="{942E64E2-2E03-4F8E-BA6D-B151D2DF9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635" y="2206106"/>
            <a:ext cx="1949465" cy="57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41A319D-0C68-449B-A49D-1DEF0578A776}"/>
              </a:ext>
            </a:extLst>
          </p:cNvPr>
          <p:cNvSpPr/>
          <p:nvPr/>
        </p:nvSpPr>
        <p:spPr bwMode="auto">
          <a:xfrm>
            <a:off x="313983" y="3414679"/>
            <a:ext cx="2745301" cy="1291916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Universal packages</a:t>
            </a:r>
          </a:p>
        </p:txBody>
      </p:sp>
      <p:pic>
        <p:nvPicPr>
          <p:cNvPr id="7" name="Picture 6" descr="Icon of a box">
            <a:extLst>
              <a:ext uri="{FF2B5EF4-FFF2-40B4-BE49-F238E27FC236}">
                <a16:creationId xmlns:a16="http://schemas.microsoft.com/office/drawing/2014/main" id="{F7A156FF-8AB0-4569-AE2E-F7787FB7C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552" y="3518017"/>
            <a:ext cx="764162" cy="84740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FBCD981-69DE-40DE-98EC-7E38D138C73D}"/>
              </a:ext>
            </a:extLst>
          </p:cNvPr>
          <p:cNvSpPr/>
          <p:nvPr/>
        </p:nvSpPr>
        <p:spPr bwMode="auto">
          <a:xfrm>
            <a:off x="3199350" y="3414679"/>
            <a:ext cx="2745301" cy="1291916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Java packages</a:t>
            </a:r>
          </a:p>
        </p:txBody>
      </p:sp>
      <p:pic>
        <p:nvPicPr>
          <p:cNvPr id="2052" name="Picture 4" descr="Logo of maven">
            <a:extLst>
              <a:ext uri="{FF2B5EF4-FFF2-40B4-BE49-F238E27FC236}">
                <a16:creationId xmlns:a16="http://schemas.microsoft.com/office/drawing/2014/main" id="{67B8219E-99FE-41AC-A388-09FA0B528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252" y="3819021"/>
            <a:ext cx="2445325" cy="55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BA5DC44-4A8B-44BD-8706-5B3A98323D26}"/>
              </a:ext>
            </a:extLst>
          </p:cNvPr>
          <p:cNvSpPr/>
          <p:nvPr/>
        </p:nvSpPr>
        <p:spPr bwMode="auto">
          <a:xfrm>
            <a:off x="6084718" y="3414679"/>
            <a:ext cx="2745301" cy="1291916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Docker images</a:t>
            </a:r>
          </a:p>
        </p:txBody>
      </p:sp>
      <p:pic>
        <p:nvPicPr>
          <p:cNvPr id="11" name="Picture 2" descr="Logo of docker">
            <a:extLst>
              <a:ext uri="{FF2B5EF4-FFF2-40B4-BE49-F238E27FC236}">
                <a16:creationId xmlns:a16="http://schemas.microsoft.com/office/drawing/2014/main" id="{B75AC749-FC73-45EA-801A-3C518D86D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820" y="3714581"/>
            <a:ext cx="2251096" cy="66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CA09064-3B64-4BCE-90B6-7A40333F6A64}"/>
              </a:ext>
            </a:extLst>
          </p:cNvPr>
          <p:cNvSpPr txBox="1">
            <a:spLocks/>
          </p:cNvSpPr>
          <p:nvPr/>
        </p:nvSpPr>
        <p:spPr>
          <a:xfrm>
            <a:off x="655978" y="5280565"/>
            <a:ext cx="8070158" cy="2308680"/>
          </a:xfrm>
          <a:prstGeom prst="rect">
            <a:avLst/>
          </a:prstGeom>
        </p:spPr>
        <p:txBody>
          <a:bodyPr vert="horz" wrap="square" lIns="0" tIns="67232" rIns="107571" bIns="67232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65" dirty="0"/>
              <a:t>NuGet		Microsoft development platform and .NET artifacts</a:t>
            </a:r>
          </a:p>
          <a:p>
            <a:r>
              <a:rPr lang="en-US" sz="1765" dirty="0" err="1"/>
              <a:t>Npm</a:t>
            </a:r>
            <a:r>
              <a:rPr lang="en-US" sz="1765" dirty="0"/>
              <a:t>		node.js modules</a:t>
            </a:r>
          </a:p>
          <a:p>
            <a:r>
              <a:rPr lang="en-US" sz="1765" dirty="0"/>
              <a:t>Maven		Java packages</a:t>
            </a:r>
          </a:p>
          <a:p>
            <a:r>
              <a:rPr lang="en-US" sz="1765" dirty="0"/>
              <a:t>Python		Python script</a:t>
            </a:r>
          </a:p>
          <a:p>
            <a:r>
              <a:rPr lang="en-US" sz="1765" dirty="0"/>
              <a:t>Universal		Set of related files</a:t>
            </a:r>
            <a:endParaRPr lang="ru-RU" sz="1765" dirty="0"/>
          </a:p>
          <a:p>
            <a:r>
              <a:rPr lang="en-US" sz="1765" dirty="0"/>
              <a:t>Docker		Container images</a:t>
            </a:r>
          </a:p>
          <a:p>
            <a:endParaRPr lang="en-US" sz="1765" dirty="0"/>
          </a:p>
          <a:p>
            <a:r>
              <a:rPr lang="en-US" sz="1765" dirty="0"/>
              <a:t>Symbols		Symbol files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38E92D-53FB-4D0C-9A96-FC2209A6BB9A}"/>
              </a:ext>
            </a:extLst>
          </p:cNvPr>
          <p:cNvSpPr/>
          <p:nvPr/>
        </p:nvSpPr>
        <p:spPr>
          <a:xfrm>
            <a:off x="314512" y="990269"/>
            <a:ext cx="7466698" cy="543226"/>
          </a:xfrm>
          <a:prstGeom prst="rect">
            <a:avLst/>
          </a:pr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r>
              <a:rPr lang="en-AU" sz="1765" dirty="0">
                <a:solidFill>
                  <a:schemeClr val="tx1"/>
                </a:solidFill>
              </a:rPr>
              <a:t>A package is a formalized way of creating a distributable unit of software artifacts that can be consumed from another software solution.</a:t>
            </a:r>
            <a:endParaRPr lang="en-US" sz="1765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37517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7D24-6593-4BB4-8B65-C7110C969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Package feeds</a:t>
            </a:r>
            <a:endParaRPr lang="en-US" dirty="0">
              <a:latin typeface="Segoe U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878868-B186-4C35-98B4-87006C5744F0}"/>
              </a:ext>
            </a:extLst>
          </p:cNvPr>
          <p:cNvSpPr/>
          <p:nvPr/>
        </p:nvSpPr>
        <p:spPr>
          <a:xfrm>
            <a:off x="313983" y="1006893"/>
            <a:ext cx="3553513" cy="262133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pPr lvl="0"/>
            <a:r>
              <a:rPr lang="en-US" sz="1765" dirty="0">
                <a:solidFill>
                  <a:schemeClr val="tx1"/>
                </a:solidFill>
                <a:latin typeface="+mj-lt"/>
              </a:rPr>
              <a:t>Centralized storage of package artifacts:</a:t>
            </a: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Public or privately available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Offer secure access for private feeds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Versioned storage of packages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Managed by tooling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4A1FFA-BE39-48DA-AED8-6BC550D8E330}"/>
              </a:ext>
            </a:extLst>
          </p:cNvPr>
          <p:cNvSpPr/>
          <p:nvPr/>
        </p:nvSpPr>
        <p:spPr>
          <a:xfrm>
            <a:off x="4000630" y="1006893"/>
            <a:ext cx="4829389" cy="113690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Also known as:</a:t>
            </a: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Package repositories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Package registry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38468B-797D-4A26-9368-42F91D477E4A}"/>
              </a:ext>
            </a:extLst>
          </p:cNvPr>
          <p:cNvSpPr/>
          <p:nvPr/>
        </p:nvSpPr>
        <p:spPr>
          <a:xfrm>
            <a:off x="4000630" y="2237258"/>
            <a:ext cx="4821219" cy="1390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Package Types:</a:t>
            </a:r>
          </a:p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471" dirty="0">
                <a:solidFill>
                  <a:schemeClr val="tx1"/>
                </a:solidFill>
              </a:rPr>
              <a:t>Public: NuGet.org, Npmjs.org, PyPi.org, Docker Hub</a:t>
            </a:r>
          </a:p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471" dirty="0">
                <a:solidFill>
                  <a:schemeClr val="tx1"/>
                </a:solidFill>
              </a:rPr>
              <a:t>Private: </a:t>
            </a:r>
            <a:r>
              <a:rPr lang="en-US" sz="1471" dirty="0" err="1">
                <a:solidFill>
                  <a:schemeClr val="tx1"/>
                </a:solidFill>
              </a:rPr>
              <a:t>MyGet</a:t>
            </a:r>
            <a:r>
              <a:rPr lang="en-US" sz="1471" dirty="0">
                <a:solidFill>
                  <a:schemeClr val="tx1"/>
                </a:solidFill>
              </a:rPr>
              <a:t>, Azure Container Registry, Azure Artifacts, Self-hosted solutions</a:t>
            </a:r>
          </a:p>
        </p:txBody>
      </p:sp>
    </p:spTree>
    <p:extLst>
      <p:ext uri="{BB962C8B-B14F-4D97-AF65-F5344CB8AC3E}">
        <p14:creationId xmlns:p14="http://schemas.microsoft.com/office/powerpoint/2010/main" val="35038986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01EBD-ED19-4075-B5B2-90C514729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07777"/>
          </a:xfrm>
        </p:spPr>
        <p:txBody>
          <a:bodyPr/>
          <a:lstStyle/>
          <a:p>
            <a:r>
              <a:rPr lang="en-US" b="1" dirty="0">
                <a:latin typeface="Segoe UI"/>
                <a:cs typeface="Segoe UI"/>
              </a:rPr>
              <a:t>Securing access to package feeds</a:t>
            </a:r>
            <a:endParaRPr lang="en-US" dirty="0">
              <a:latin typeface="Segoe UI"/>
              <a:cs typeface="Segoe UI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2B666E-5AC6-43F4-941C-D4B9053E9EAC}"/>
              </a:ext>
            </a:extLst>
          </p:cNvPr>
          <p:cNvSpPr>
            <a:spLocks/>
          </p:cNvSpPr>
          <p:nvPr/>
        </p:nvSpPr>
        <p:spPr bwMode="auto">
          <a:xfrm>
            <a:off x="313982" y="2367038"/>
            <a:ext cx="4177653" cy="178212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0848" rIns="134464" bIns="10084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Restricted access for consumption:</a:t>
            </a:r>
          </a:p>
          <a:p>
            <a:pPr marL="0" lvl="1" defTabSz="685845">
              <a:defRPr/>
            </a:pPr>
            <a:r>
              <a:rPr lang="en-US" sz="1471" dirty="0">
                <a:solidFill>
                  <a:schemeClr val="tx1"/>
                </a:solidFill>
              </a:rPr>
              <a:t>Whenever a package feed and its packages should only be consumed by a certain audience, it is required to restrict access to it. Only those allowed access will be able to consume the packages from the feed.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1EEEE1F-7E86-462B-AFC3-733FED924611}"/>
              </a:ext>
            </a:extLst>
          </p:cNvPr>
          <p:cNvSpPr>
            <a:spLocks/>
          </p:cNvSpPr>
          <p:nvPr/>
        </p:nvSpPr>
        <p:spPr bwMode="auto">
          <a:xfrm>
            <a:off x="4635533" y="2348106"/>
            <a:ext cx="4177653" cy="178212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0848" rIns="134464" bIns="10084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Restricted access for publishing:</a:t>
            </a:r>
          </a:p>
          <a:p>
            <a:pPr marL="0" lvl="1">
              <a:defRPr/>
            </a:pPr>
            <a:r>
              <a:rPr lang="en-US" sz="1471" dirty="0">
                <a:solidFill>
                  <a:schemeClr val="tx1"/>
                </a:solidFill>
              </a:rPr>
              <a:t>Secure access is required to restrict who can publish, so feeds and their packages cannot be modified by unauthorized or untrusted persons and accounts.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pic>
        <p:nvPicPr>
          <p:cNvPr id="5" name="Picture 4" descr="Icon of arrow positioned diagonally">
            <a:extLst>
              <a:ext uri="{FF2B5EF4-FFF2-40B4-BE49-F238E27FC236}">
                <a16:creationId xmlns:a16="http://schemas.microsoft.com/office/drawing/2014/main" id="{643620ED-441F-4D57-9573-5F2DCD14C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82" y="1109044"/>
            <a:ext cx="700332" cy="7003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7062EE-22DD-492D-8C56-8BBFF4E5EDC1}"/>
              </a:ext>
            </a:extLst>
          </p:cNvPr>
          <p:cNvSpPr/>
          <p:nvPr/>
        </p:nvSpPr>
        <p:spPr>
          <a:xfrm>
            <a:off x="1173336" y="1033022"/>
            <a:ext cx="7627782" cy="84273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r>
              <a:rPr lang="en-US" sz="1618">
                <a:latin typeface="+mj-lt"/>
              </a:rPr>
              <a:t>Feeds have to be secured:</a:t>
            </a:r>
          </a:p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471"/>
              <a:t>Private feeds </a:t>
            </a:r>
          </a:p>
          <a:p>
            <a:pPr>
              <a:spcBef>
                <a:spcPts val="294"/>
              </a:spcBef>
              <a:spcAft>
                <a:spcPts val="441"/>
              </a:spcAft>
            </a:pPr>
            <a:r>
              <a:rPr lang="en-US" sz="1471"/>
              <a:t>Not allow access by unauthorized users for publishing</a:t>
            </a:r>
          </a:p>
        </p:txBody>
      </p:sp>
    </p:spTree>
    <p:extLst>
      <p:ext uri="{BB962C8B-B14F-4D97-AF65-F5344CB8AC3E}">
        <p14:creationId xmlns:p14="http://schemas.microsoft.com/office/powerpoint/2010/main" val="128162957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AZ-400 Exam Strategy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281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8912" y="2276856"/>
            <a:ext cx="6858000" cy="373949"/>
          </a:xfrm>
        </p:spPr>
        <p:txBody>
          <a:bodyPr/>
          <a:lstStyle/>
          <a:p>
            <a:r>
              <a:rPr lang="en-US" dirty="0"/>
              <a:t>Preparing for Online Testing</a:t>
            </a:r>
          </a:p>
        </p:txBody>
      </p:sp>
    </p:spTree>
    <p:extLst>
      <p:ext uri="{BB962C8B-B14F-4D97-AF65-F5344CB8AC3E}">
        <p14:creationId xmlns:p14="http://schemas.microsoft.com/office/powerpoint/2010/main" val="180010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Online Testing Video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704908" y="1951733"/>
            <a:ext cx="7734184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2038725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Why Microsoft Online Testing?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267" y="1268016"/>
            <a:ext cx="4748485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COVID means Pearson VUE physical testing centers are unavailable</a:t>
            </a:r>
          </a:p>
          <a:p>
            <a:r>
              <a:rPr lang="en-US" sz="2700" dirty="0">
                <a:solidFill>
                  <a:srgbClr val="0070C0"/>
                </a:solidFill>
              </a:rPr>
              <a:t>The Pearson OnVUE client has come a LONG way</a:t>
            </a:r>
          </a:p>
          <a:p>
            <a:r>
              <a:rPr lang="en-US" sz="2700" dirty="0">
                <a:solidFill>
                  <a:srgbClr val="0070C0"/>
                </a:solidFill>
              </a:rPr>
              <a:t>I'll use online testing exclusively from now on</a:t>
            </a: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D1949B-A759-48A3-9918-2E21EE088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552575"/>
            <a:ext cx="3928533" cy="2209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2674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141" y="1410891"/>
            <a:ext cx="4948510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Windows 10 / Windows 8.1</a:t>
            </a:r>
          </a:p>
          <a:p>
            <a:r>
              <a:rPr lang="en-US" sz="2700" dirty="0">
                <a:solidFill>
                  <a:srgbClr val="0070C0"/>
                </a:solidFill>
              </a:rPr>
              <a:t>macOS High Sierra (10.13)</a:t>
            </a:r>
          </a:p>
          <a:p>
            <a:r>
              <a:rPr lang="en-US" sz="2700" dirty="0">
                <a:solidFill>
                  <a:srgbClr val="0070C0"/>
                </a:solidFill>
              </a:rPr>
              <a:t>4 GB RAM</a:t>
            </a:r>
          </a:p>
          <a:p>
            <a:r>
              <a:rPr lang="en-US" sz="2700" dirty="0">
                <a:solidFill>
                  <a:srgbClr val="0070C0"/>
                </a:solidFill>
              </a:rPr>
              <a:t>1024x768/16 resolution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1920x1080/32 recommended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Touchscreens are prohibited</a:t>
            </a: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050" name="Picture 2" descr="Integrated camera is not working in Windows 10, 8 [100% SOLVED]">
            <a:extLst>
              <a:ext uri="{FF2B5EF4-FFF2-40B4-BE49-F238E27FC236}">
                <a16:creationId xmlns:a16="http://schemas.microsoft.com/office/drawing/2014/main" id="{A4823C7E-52FB-41BE-8477-5517F5ECE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800" y="1410891"/>
            <a:ext cx="4113287" cy="249614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2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233" y="1537826"/>
            <a:ext cx="4371974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3 Mbps down/up network bandwidth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Mobile hotspot tethering is prohibited</a:t>
            </a:r>
          </a:p>
          <a:p>
            <a:r>
              <a:rPr lang="en-US" sz="2700" dirty="0">
                <a:solidFill>
                  <a:srgbClr val="0070C0"/>
                </a:solidFill>
              </a:rPr>
              <a:t>Browsers: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IE 11, Edge, Chrome, Firefox, or Safari (latest versions)</a:t>
            </a: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ABC4C-68F2-4720-9019-8DEB28A34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15" y="1268016"/>
            <a:ext cx="4179353" cy="29908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131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timw.info/az400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6" y="1537826"/>
            <a:ext cx="4371974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Webcam: 640x480/10 fps</a:t>
            </a:r>
          </a:p>
          <a:p>
            <a:r>
              <a:rPr lang="en-US" sz="2700" dirty="0">
                <a:solidFill>
                  <a:srgbClr val="0070C0"/>
                </a:solidFill>
              </a:rPr>
              <a:t>Microphone: integrated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Headsets not allowed</a:t>
            </a:r>
          </a:p>
          <a:p>
            <a:r>
              <a:rPr lang="en-US" sz="2700" dirty="0">
                <a:solidFill>
                  <a:srgbClr val="0070C0"/>
                </a:solidFill>
              </a:rPr>
              <a:t>Corporate VPNs, firewalls, and proxies will likely disrupt the delivery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Check with networking team first</a:t>
            </a: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B1AD8C-A2F3-47E3-8127-83B0C815F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425" y="1268016"/>
            <a:ext cx="3905250" cy="29289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5207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Your Pre-Exam Checklist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1" y="1268017"/>
            <a:ext cx="5772149" cy="360164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Computer set up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Kill all tasks except for your browser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May need to use Task Manager or Activity Monitor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Additional monitors turned off</a:t>
            </a:r>
          </a:p>
          <a:p>
            <a:r>
              <a:rPr lang="en-US" sz="2700" dirty="0">
                <a:solidFill>
                  <a:srgbClr val="0070C0"/>
                </a:solidFill>
              </a:rPr>
              <a:t>Mobile phone</a:t>
            </a:r>
          </a:p>
          <a:p>
            <a:r>
              <a:rPr lang="en-US" sz="2700" dirty="0">
                <a:solidFill>
                  <a:srgbClr val="0070C0"/>
                </a:solidFill>
              </a:rPr>
              <a:t>ID</a:t>
            </a:r>
          </a:p>
          <a:p>
            <a:endParaRPr lang="en-US" sz="2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236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During the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1" y="1191817"/>
            <a:ext cx="5772149" cy="360164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Keep your face in the webcam frame</a:t>
            </a:r>
          </a:p>
          <a:p>
            <a:r>
              <a:rPr lang="en-US" sz="2700" dirty="0">
                <a:solidFill>
                  <a:srgbClr val="0070C0"/>
                </a:solidFill>
              </a:rPr>
              <a:t>Keep your hands away from your mouth</a:t>
            </a:r>
          </a:p>
          <a:p>
            <a:r>
              <a:rPr lang="en-US" sz="2700" dirty="0">
                <a:solidFill>
                  <a:srgbClr val="0070C0"/>
                </a:solidFill>
              </a:rPr>
              <a:t>Ensure you aren't interrupted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Walled room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Door closed</a:t>
            </a:r>
          </a:p>
          <a:p>
            <a:r>
              <a:rPr lang="en-US" sz="2700" dirty="0">
                <a:solidFill>
                  <a:srgbClr val="0070C0"/>
                </a:solidFill>
              </a:rPr>
              <a:t>No bio breaks are allowed</a:t>
            </a:r>
          </a:p>
          <a:p>
            <a:endParaRPr lang="en-US" sz="2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269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018423-3EF4-4816-8938-9B15A099C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429" y="207464"/>
            <a:ext cx="5857143" cy="472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24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325729-57C0-4BFA-B863-2D70269F6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25" y="238501"/>
            <a:ext cx="7866750" cy="466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79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446AB3-B661-4781-B299-1CB21BD00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98" y="207935"/>
            <a:ext cx="7969804" cy="472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838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E1443B-182D-4EB4-88B8-5E31680B7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11" y="233331"/>
            <a:ext cx="7884179" cy="4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181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DF81DE-C608-4F72-A99D-2C0D42417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82" y="178444"/>
            <a:ext cx="8069237" cy="478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134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509DC1-DBE4-4131-BCDA-BCBC6FD42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25" y="272075"/>
            <a:ext cx="7753551" cy="459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066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1AE04D-035D-4ACD-A2BA-DC2C7AC59D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09" y="186579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7CE6AE-0531-49D1-A0D5-524EC452CA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595" y="186579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C8436F-F397-4362-8887-E39F32242B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151" y="186577"/>
            <a:ext cx="2064357" cy="44677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916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123" y="577850"/>
            <a:ext cx="4489754" cy="438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F7A4BA-F984-482B-B059-4FA0071447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598" y="337858"/>
            <a:ext cx="2064356" cy="446778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C7D223-F6AC-4C98-B608-AE49669A1C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472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816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BEA0CF-A3BA-452D-97BB-B7B0FFC624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905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4A9545-1444-434B-A194-8D4DEA625D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602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5445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54A7E5-406A-46DD-B19F-EA7C6614C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11" y="210730"/>
            <a:ext cx="7960379" cy="472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286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CCBADF-E513-4B88-9A4E-100D87186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25" y="339877"/>
            <a:ext cx="7524951" cy="446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414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9FE4D5-DBC4-4B8C-A102-3875F9CB5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607" y="474908"/>
            <a:ext cx="7318787" cy="419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029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AZ-400 Exam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Expect to see a lot of JSON, PowerShell, and Azure CLI</a:t>
            </a:r>
          </a:p>
          <a:p>
            <a:r>
              <a:rPr lang="en-US" dirty="0"/>
              <a:t>Expect NOT to see C# or JavaScript</a:t>
            </a:r>
          </a:p>
          <a:p>
            <a:r>
              <a:rPr lang="en-US" dirty="0"/>
              <a:t>It doesn't matter which exam order you use:</a:t>
            </a:r>
          </a:p>
          <a:p>
            <a:pPr lvl="1"/>
            <a:r>
              <a:rPr lang="en-US" dirty="0"/>
              <a:t>AZ-203</a:t>
            </a:r>
          </a:p>
          <a:p>
            <a:pPr lvl="1"/>
            <a:r>
              <a:rPr lang="en-US" dirty="0"/>
              <a:t>AZ-103/AZ-104</a:t>
            </a:r>
          </a:p>
          <a:p>
            <a:pPr lvl="1"/>
            <a:r>
              <a:rPr lang="en-US" dirty="0"/>
              <a:t>AZ-400</a:t>
            </a:r>
          </a:p>
          <a:p>
            <a:r>
              <a:rPr lang="en-US" dirty="0"/>
              <a:t>Perform due diligence in validating your environment for Microsoft online testing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3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8912" y="2276856"/>
            <a:ext cx="6858000" cy="373949"/>
          </a:xfrm>
        </p:spPr>
        <p:txBody>
          <a:bodyPr/>
          <a:lstStyle/>
          <a:p>
            <a:r>
              <a:rPr lang="en-US" dirty="0"/>
              <a:t>AZ-400 Item Types</a:t>
            </a:r>
          </a:p>
        </p:txBody>
      </p:sp>
    </p:spTree>
    <p:extLst>
      <p:ext uri="{BB962C8B-B14F-4D97-AF65-F5344CB8AC3E}">
        <p14:creationId xmlns:p14="http://schemas.microsoft.com/office/powerpoint/2010/main" val="59311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Single 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Answer Multiple Choice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CCC436-8F30-418D-AC85-F18697464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66" y="741187"/>
            <a:ext cx="6942668" cy="402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07496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FBFC2477-8281-4E72-A5A5-DB019DF10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126" y="720035"/>
            <a:ext cx="5449747" cy="43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40754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restart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168382130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ea"/>
                <a:cs typeface="+mj-cs"/>
              </a:rPr>
              <a:t>Thank</a:t>
            </a:r>
            <a:r>
              <a:rPr lang="en-US" dirty="0"/>
              <a:t>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Course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materials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timw.info/az400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Twitter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@TechTrainerTim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Work</a:t>
            </a:r>
            <a:r>
              <a:rPr lang="en-US" dirty="0"/>
              <a:t>: </a:t>
            </a:r>
            <a:r>
              <a:rPr lang="en-US" b="1" dirty="0" err="1">
                <a:solidFill>
                  <a:srgbClr val="0070C0"/>
                </a:solidFill>
                <a:latin typeface="+mn-lt"/>
                <a:cs typeface="+mn-cs"/>
              </a:rPr>
              <a:t>timw.info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/</a:t>
            </a:r>
            <a:r>
              <a:rPr lang="en-US" b="1" dirty="0" err="1">
                <a:solidFill>
                  <a:srgbClr val="0070C0"/>
                </a:solidFill>
                <a:latin typeface="+mn-lt"/>
                <a:cs typeface="+mn-cs"/>
              </a:rPr>
              <a:t>ps</a:t>
            </a:r>
            <a:endParaRPr lang="en-US" b="1" dirty="0">
              <a:solidFill>
                <a:srgbClr val="0070C0"/>
              </a:solidFill>
              <a:latin typeface="+mn-lt"/>
              <a:cs typeface="+mn-cs"/>
            </a:endParaRP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Web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TechTrainerTim.com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636164-EC09-47F2-9EDA-E843824E9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024" y="3089639"/>
            <a:ext cx="1357250" cy="1357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930521-32C6-452E-870E-05505FDDB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499" y="696611"/>
            <a:ext cx="1884300" cy="231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68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Engines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4BAEBC-BE2E-4AD5-BC26-BD51F6591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14" y="573276"/>
            <a:ext cx="3428571" cy="2523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EA3061-FE35-4794-8AB6-13A3E57BF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278" y="573276"/>
            <a:ext cx="3457143" cy="30190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1BBFCB-6215-42D9-96C2-26921BDFD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571" y="1835180"/>
            <a:ext cx="3542857" cy="3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9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Testing Extensions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5938EE-12B0-4FF8-A972-C4D28F733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69" y="636674"/>
            <a:ext cx="5871731" cy="11743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A1BD99-839C-4F33-8661-B6988AF98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019" y="1750073"/>
            <a:ext cx="5871731" cy="1524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AD2420-D6B2-4F15-AD13-799B23307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0" y="2924419"/>
            <a:ext cx="5809524" cy="1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4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Testing Extensions, Continued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FB76B-30D1-46D8-9BD4-A3AC3A994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238" y="991857"/>
            <a:ext cx="4409524" cy="1238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B497FD-EDF1-401E-8DAA-C234E2177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905" y="2740088"/>
            <a:ext cx="4676190" cy="1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7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3.xml><?xml version="1.0" encoding="utf-8"?>
<a:theme xmlns:a="http://schemas.openxmlformats.org/drawingml/2006/main" name="1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4.xml><?xml version="1.0" encoding="utf-8"?>
<a:theme xmlns:a="http://schemas.openxmlformats.org/drawingml/2006/main" name="2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14440</TotalTime>
  <Words>1188</Words>
  <Application>Microsoft Office PowerPoint</Application>
  <PresentationFormat>On-screen Show (16:9)</PresentationFormat>
  <Paragraphs>207</Paragraphs>
  <Slides>55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55</vt:i4>
      </vt:variant>
    </vt:vector>
  </HeadingPairs>
  <TitlesOfParts>
    <vt:vector size="68" baseType="lpstr">
      <vt:lpstr>Arial</vt:lpstr>
      <vt:lpstr>Calibri</vt:lpstr>
      <vt:lpstr>Segoe UI</vt:lpstr>
      <vt:lpstr>Segoe UI (Body)</vt:lpstr>
      <vt:lpstr>Segoe UI Semibold</vt:lpstr>
      <vt:lpstr>Segoe UI Semilight</vt:lpstr>
      <vt:lpstr>Tahoma</vt:lpstr>
      <vt:lpstr>Times New Roman</vt:lpstr>
      <vt:lpstr>Wingdings</vt:lpstr>
      <vt:lpstr>Standard_LiveLessons_2017</vt:lpstr>
      <vt:lpstr>WHITE TEMPLATE</vt:lpstr>
      <vt:lpstr>1_WHITE TEMPLATE</vt:lpstr>
      <vt:lpstr>2_WHITE TEMPLATE</vt:lpstr>
      <vt:lpstr>Exam AZ-400: Microsoft DevOps Solutions Crash Course</vt:lpstr>
      <vt:lpstr>Session 2 of 2 Learning Goals</vt:lpstr>
      <vt:lpstr>Course Materials</vt:lpstr>
      <vt:lpstr>Session Recordings</vt:lpstr>
      <vt:lpstr> </vt:lpstr>
      <vt:lpstr>Thank you!</vt:lpstr>
      <vt:lpstr>Build Engines</vt:lpstr>
      <vt:lpstr>Code Testing Extensions</vt:lpstr>
      <vt:lpstr>Code Testing Extensions, Continued</vt:lpstr>
      <vt:lpstr>Docker Container Development Process</vt:lpstr>
      <vt:lpstr>Single-Stage Dockerfile</vt:lpstr>
      <vt:lpstr>Multi-Stage Dockerfile</vt:lpstr>
      <vt:lpstr>Helm, ACR, and AKS</vt:lpstr>
      <vt:lpstr>Azure AD Identity</vt:lpstr>
      <vt:lpstr>Continuous Security Validation</vt:lpstr>
      <vt:lpstr>Azure Automation DSC</vt:lpstr>
      <vt:lpstr>Azure Management Scopes</vt:lpstr>
      <vt:lpstr>Dependency Management with Azure Artifacts</vt:lpstr>
      <vt:lpstr>Elements of a Dependency Management Strategy</vt:lpstr>
      <vt:lpstr>Identifying Dependencies</vt:lpstr>
      <vt:lpstr>Packages</vt:lpstr>
      <vt:lpstr>Package feeds</vt:lpstr>
      <vt:lpstr>Securing access to package feeds</vt:lpstr>
      <vt:lpstr>Exam AZ-400 Exam Strategy </vt:lpstr>
      <vt:lpstr>Preparing for Online Testing</vt:lpstr>
      <vt:lpstr>Tim's Online Testing Video</vt:lpstr>
      <vt:lpstr>Why Microsoft Online Testing?</vt:lpstr>
      <vt:lpstr>Pearson OnVUE System Requirements</vt:lpstr>
      <vt:lpstr>Pearson OnVUE System Requirements</vt:lpstr>
      <vt:lpstr>Pearson OnVUE System Requirements</vt:lpstr>
      <vt:lpstr>Your Pre-Exam Checklist</vt:lpstr>
      <vt:lpstr>During the Exam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AZ-400 Exam Tips</vt:lpstr>
      <vt:lpstr>AZ-400 Item Types</vt:lpstr>
      <vt:lpstr> Single Answer Multiple Choice</vt:lpstr>
      <vt:lpstr> Multiple Answer Multiple Choice</vt:lpstr>
      <vt:lpstr>Repeated Scenario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271</cp:revision>
  <dcterms:created xsi:type="dcterms:W3CDTF">2015-09-28T19:52:00Z</dcterms:created>
  <dcterms:modified xsi:type="dcterms:W3CDTF">2021-12-14T13:16:50Z</dcterms:modified>
</cp:coreProperties>
</file>